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ato"/>
      <p:regular r:id="rId32"/>
      <p:bold r:id="rId33"/>
      <p:italic r:id="rId34"/>
      <p:boldItalic r:id="rId35"/>
    </p:embeddedFont>
    <p:embeddedFont>
      <p:font typeface="PT Sans Narrow"/>
      <p:regular r:id="rId36"/>
      <p:bold r:id="rId37"/>
    </p:embeddedFont>
    <p:embeddedFont>
      <p:font typeface="Lato Black"/>
      <p:bold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AF145C-65CB-4D36-9FE8-9322C0B7D554}">
  <a:tblStyle styleId="{F4AF145C-65CB-4D36-9FE8-9322C0B7D5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Blac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a38c12abf_0_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9a38c12abf_0_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a38c12abf_0_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9a38c12abf_0_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a38c12abf_0_10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9a38c12abf_0_10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0cab0355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90cab0355a_0_1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a38c12ab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9a38c12ab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a38c12ab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9a38c12ab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a38c12abf_0_8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9a38c12abf_0_8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a38c12abf_0_9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9a38c12abf_0_9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a38c12abf_0_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9a38c12abf_0_9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a38c12abf_0_10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9a38c12abf_0_10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a38c12abf_0_10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9a38c12abf_0_10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a38c12abf_0_1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9a38c12abf_0_1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a38c12abf_0_10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9a38c12abf_0_10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a38c12abf_0_10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9a38c12abf_0_10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a38c12abf_0_10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9a38c12abf_0_10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a38c12abf_0_10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9a38c12abf_0_10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a38c12abf_0_10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9a38c12abf_0_10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a38c12abf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9a38c12abf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a38c12abf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9a38c12abf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a38c12abf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9a38c12abf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a38c12abf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9a38c12abf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a38c12abf_0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9a38c12abf_0_5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a38c12abf_0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9a38c12abf_0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722850" y="1557902"/>
            <a:ext cx="7705500" cy="1149300"/>
          </a:xfrm>
          <a:prstGeom prst="roundRect">
            <a:avLst>
              <a:gd fmla="val 16667" name="adj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ctrTitle"/>
          </p:nvPr>
        </p:nvSpPr>
        <p:spPr>
          <a:xfrm>
            <a:off x="685800" y="155099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0"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0"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689400" y="2743200"/>
            <a:ext cx="77724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16" name="Google Shape;216;p29"/>
          <p:cNvGrpSpPr/>
          <p:nvPr/>
        </p:nvGrpSpPr>
        <p:grpSpPr>
          <a:xfrm>
            <a:off x="-67125" y="4849625"/>
            <a:ext cx="9052123" cy="248175"/>
            <a:chOff x="-67125" y="6466167"/>
            <a:chExt cx="9052123" cy="330900"/>
          </a:xfrm>
        </p:grpSpPr>
        <p:sp>
          <p:nvSpPr>
            <p:cNvPr id="217" name="Google Shape;217;p29"/>
            <p:cNvSpPr/>
            <p:nvPr/>
          </p:nvSpPr>
          <p:spPr>
            <a:xfrm>
              <a:off x="-67125" y="6466167"/>
              <a:ext cx="87225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18" name="Google Shape;218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77836" y="6514499"/>
              <a:ext cx="207162" cy="220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pn-logo-small.png" id="219" name="Google Shape;21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3313" y="6520260"/>
              <a:ext cx="207175" cy="2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9"/>
            <p:cNvSpPr txBox="1"/>
            <p:nvPr/>
          </p:nvSpPr>
          <p:spPr>
            <a:xfrm>
              <a:off x="5715025" y="6508525"/>
              <a:ext cx="26082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  <p:grpSp>
        <p:nvGrpSpPr>
          <p:cNvPr id="225" name="Google Shape;225;p30"/>
          <p:cNvGrpSpPr/>
          <p:nvPr/>
        </p:nvGrpSpPr>
        <p:grpSpPr>
          <a:xfrm>
            <a:off x="-67125" y="4849625"/>
            <a:ext cx="9052123" cy="248175"/>
            <a:chOff x="-67125" y="6466167"/>
            <a:chExt cx="9052123" cy="330900"/>
          </a:xfrm>
        </p:grpSpPr>
        <p:sp>
          <p:nvSpPr>
            <p:cNvPr id="226" name="Google Shape;226;p30"/>
            <p:cNvSpPr/>
            <p:nvPr/>
          </p:nvSpPr>
          <p:spPr>
            <a:xfrm>
              <a:off x="-67125" y="6466167"/>
              <a:ext cx="87225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27" name="Google Shape;22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77836" y="6514499"/>
              <a:ext cx="207162" cy="220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pn-logo-small.png" id="228" name="Google Shape;22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3313" y="6520260"/>
              <a:ext cx="207175" cy="2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0"/>
            <p:cNvSpPr txBox="1"/>
            <p:nvPr/>
          </p:nvSpPr>
          <p:spPr>
            <a:xfrm>
              <a:off x="5715025" y="6508525"/>
              <a:ext cx="26082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31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36" name="Google Shape;236;p31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31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8" name="Google Shape;238;p31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COMPUTERLESS COMPUTING GAMES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39" name="Google Shape;239;p31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40" name="Google Shape;240;p31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Substit</a:t>
            </a:r>
            <a:r>
              <a:rPr lang="en-US"/>
              <a:t>uti</a:t>
            </a:r>
            <a:r>
              <a:rPr lang="en-US"/>
              <a:t>on </a:t>
            </a:r>
            <a:r>
              <a:rPr lang="en-US">
                <a:solidFill>
                  <a:schemeClr val="accent2"/>
                </a:solidFill>
              </a:rPr>
              <a:t>Ciphers!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584200" y="1011850"/>
            <a:ext cx="42879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chart to the right shows the frequency distribution of different letters in english texts.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Not all texts will have the same distribution. But this gives you some hints about which are popular in general!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434343"/>
                </a:solidFill>
              </a:rPr>
              <a:t>Letters from most to least frequently used are: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e t a o i n s h r d l c u m w f g y p b v k j x q z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lang="en-US" sz="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25" y="1167431"/>
            <a:ext cx="3304275" cy="280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Substitution </a:t>
            </a:r>
            <a:r>
              <a:rPr lang="en-US">
                <a:solidFill>
                  <a:schemeClr val="accent2"/>
                </a:solidFill>
              </a:rPr>
              <a:t>Ciphers!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75" y="934866"/>
            <a:ext cx="7060223" cy="387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/>
          <p:nvPr/>
        </p:nvSpPr>
        <p:spPr>
          <a:xfrm>
            <a:off x="0" y="1204913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42"/>
          <p:cNvGrpSpPr/>
          <p:nvPr/>
        </p:nvGrpSpPr>
        <p:grpSpPr>
          <a:xfrm>
            <a:off x="594362" y="1974291"/>
            <a:ext cx="3345900" cy="1285602"/>
            <a:chOff x="594362" y="1974291"/>
            <a:chExt cx="3345900" cy="1285602"/>
          </a:xfrm>
        </p:grpSpPr>
        <p:cxnSp>
          <p:nvCxnSpPr>
            <p:cNvPr id="367" name="Google Shape;367;p42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8" name="Google Shape;368;p42"/>
            <p:cNvSpPr txBox="1"/>
            <p:nvPr/>
          </p:nvSpPr>
          <p:spPr>
            <a:xfrm>
              <a:off x="603253" y="3107793"/>
              <a:ext cx="3336900" cy="1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9" name="Google Shape;369;p42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MISSION DEBRIEF</a:t>
              </a:r>
              <a:endParaRPr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370" name="Google Shape;370;p42"/>
          <p:cNvGrpSpPr/>
          <p:nvPr/>
        </p:nvGrpSpPr>
        <p:grpSpPr>
          <a:xfrm>
            <a:off x="547282" y="1516764"/>
            <a:ext cx="421383" cy="421383"/>
            <a:chOff x="1682" y="0"/>
            <a:chExt cx="4200" cy="4200"/>
          </a:xfrm>
        </p:grpSpPr>
        <p:sp>
          <p:nvSpPr>
            <p:cNvPr id="371" name="Google Shape;371;p42"/>
            <p:cNvSpPr/>
            <p:nvPr/>
          </p:nvSpPr>
          <p:spPr>
            <a:xfrm>
              <a:off x="1682" y="0"/>
              <a:ext cx="42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2609" y="1147"/>
              <a:ext cx="2457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2100" y="442"/>
              <a:ext cx="3475" cy="3431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THE </a:t>
            </a:r>
            <a:r>
              <a:rPr lang="en-US">
                <a:solidFill>
                  <a:schemeClr val="accent2"/>
                </a:solidFill>
              </a:rPr>
              <a:t>MISSION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584200" y="919550"/>
            <a:ext cx="40914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Our intel informs us that the collection of emoji on the next page contains the name of a secret agent and a password.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Work out what the emoji translates to and find the </a:t>
            </a:r>
            <a:r>
              <a:rPr b="1" lang="en-US" sz="1200"/>
              <a:t>secret agent</a:t>
            </a:r>
            <a:r>
              <a:rPr lang="en-US" sz="1200"/>
              <a:t> and tell them the </a:t>
            </a:r>
            <a:r>
              <a:rPr b="1" lang="en-US" sz="1200"/>
              <a:t>password</a:t>
            </a:r>
            <a:r>
              <a:rPr lang="en-US" sz="1200"/>
              <a:t>.</a:t>
            </a:r>
            <a:endParaRPr sz="1200"/>
          </a:p>
        </p:txBody>
      </p:sp>
      <p:sp>
        <p:nvSpPr>
          <p:cNvPr id="380" name="Google Shape;380;p43"/>
          <p:cNvSpPr txBox="1"/>
          <p:nvPr/>
        </p:nvSpPr>
        <p:spPr>
          <a:xfrm>
            <a:off x="4845450" y="884900"/>
            <a:ext cx="40914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The following is a chart showing the frequency of the appearance of emoji in the text. You can compare this to the frequency of letter use in english we showed you earlier.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For some reason some of the columns in the chart are coloured…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1" name="Google Shape;381;p43"/>
          <p:cNvPicPr preferRelativeResize="0"/>
          <p:nvPr/>
        </p:nvPicPr>
        <p:blipFill rotWithShape="1">
          <a:blip r:embed="rId3">
            <a:alphaModFix/>
          </a:blip>
          <a:srcRect b="0" l="0" r="12724" t="0"/>
          <a:stretch/>
        </p:blipFill>
        <p:spPr>
          <a:xfrm>
            <a:off x="1786650" y="2404000"/>
            <a:ext cx="5198151" cy="25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SUBSTITUTION </a:t>
            </a:r>
            <a:r>
              <a:rPr lang="en-US">
                <a:solidFill>
                  <a:schemeClr val="accent2"/>
                </a:solidFill>
              </a:rPr>
              <a:t>CIPHER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5" y="914488"/>
            <a:ext cx="6100899" cy="35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725" y="4137350"/>
            <a:ext cx="3577600" cy="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u="sng"/>
              <a:t>SOLUTION</a:t>
            </a:r>
            <a:endParaRPr u="sng">
              <a:solidFill>
                <a:schemeClr val="accent2"/>
              </a:solidFill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789075" y="1053650"/>
            <a:ext cx="79926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Joan Clarke</a:t>
            </a:r>
            <a:r>
              <a:rPr lang="en-US" sz="1500">
                <a:solidFill>
                  <a:schemeClr val="dk1"/>
                </a:solidFill>
              </a:rPr>
              <a:t> was an English cryptanalyst who was a code-breaker at Bletchley Park during the Second World War. She was best known for her role in the </a:t>
            </a:r>
            <a:r>
              <a:rPr b="1" lang="en-US" sz="1500">
                <a:solidFill>
                  <a:schemeClr val="dk1"/>
                </a:solidFill>
              </a:rPr>
              <a:t>Enigma</a:t>
            </a:r>
            <a:r>
              <a:rPr lang="en-US" sz="1500">
                <a:solidFill>
                  <a:schemeClr val="dk1"/>
                </a:solidFill>
              </a:rPr>
              <a:t> project that cracked ciphers on intercepted Nazi messages. The information in the messages helped end the war. </a:t>
            </a:r>
            <a:endParaRPr sz="1800"/>
          </a:p>
        </p:txBody>
      </p:sp>
      <p:sp>
        <p:nvSpPr>
          <p:cNvPr id="395" name="Google Shape;395;p45"/>
          <p:cNvSpPr txBox="1"/>
          <p:nvPr/>
        </p:nvSpPr>
        <p:spPr>
          <a:xfrm>
            <a:off x="838575" y="3720150"/>
            <a:ext cx="3000000" cy="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highlight>
                  <a:srgbClr val="FFFFFF"/>
                </a:highlight>
              </a:rPr>
              <a:t>Secret Agent Name:</a:t>
            </a: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</a:rPr>
              <a:t> Joan Clarke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highlight>
                  <a:srgbClr val="FFFFFF"/>
                </a:highlight>
              </a:rPr>
              <a:t>Password:</a:t>
            </a:r>
            <a:r>
              <a:rPr b="1" lang="en-US" sz="1100">
                <a:solidFill>
                  <a:srgbClr val="8AC007"/>
                </a:solidFill>
                <a:highlight>
                  <a:srgbClr val="FFFFFF"/>
                </a:highlight>
              </a:rPr>
              <a:t> </a:t>
            </a: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</a:rPr>
              <a:t>enigma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2959041" y="2030577"/>
            <a:ext cx="3225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Building Roads on a Budget</a:t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925" y="3259175"/>
            <a:ext cx="2241075" cy="18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90212">
            <a:off x="189824" y="3596228"/>
            <a:ext cx="1943802" cy="1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Roads on a </a:t>
            </a:r>
            <a:r>
              <a:rPr lang="en-US">
                <a:solidFill>
                  <a:schemeClr val="accent2"/>
                </a:solidFill>
              </a:rPr>
              <a:t>Budget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building a new city and it’s your job to build the majors roads between all the suburbs.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a bunch of roads to choose from it’s your job to make sure all the suburbs are connected for the lowest cost!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47"/>
          <p:cNvGrpSpPr/>
          <p:nvPr/>
        </p:nvGrpSpPr>
        <p:grpSpPr>
          <a:xfrm>
            <a:off x="4325100" y="1402825"/>
            <a:ext cx="4520724" cy="3013826"/>
            <a:chOff x="4325100" y="1402825"/>
            <a:chExt cx="4520724" cy="3013826"/>
          </a:xfrm>
        </p:grpSpPr>
        <p:pic>
          <p:nvPicPr>
            <p:cNvPr descr="mst_graph.png" id="411" name="Google Shape;41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5100" y="1402825"/>
              <a:ext cx="4520724" cy="3013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47"/>
            <p:cNvSpPr txBox="1"/>
            <p:nvPr/>
          </p:nvSpPr>
          <p:spPr>
            <a:xfrm>
              <a:off x="5743125" y="2990650"/>
              <a:ext cx="9060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Code</a:t>
              </a:r>
              <a:endParaRPr b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Create HQ</a:t>
              </a:r>
              <a:endParaRPr b="1" sz="11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Here’s how: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Find the cheapest road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Build it if it connects 2 areas that couldn’t get to each other before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Repeat until everything connects!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48"/>
          <p:cNvGrpSpPr/>
          <p:nvPr/>
        </p:nvGrpSpPr>
        <p:grpSpPr>
          <a:xfrm>
            <a:off x="4325100" y="1402830"/>
            <a:ext cx="4520724" cy="3013816"/>
            <a:chOff x="4325100" y="1402830"/>
            <a:chExt cx="4520724" cy="3013816"/>
          </a:xfrm>
        </p:grpSpPr>
        <p:pic>
          <p:nvPicPr>
            <p:cNvPr descr="no_mst_graph.png" id="420" name="Google Shape;42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5100" y="1402830"/>
              <a:ext cx="4520724" cy="3013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48"/>
            <p:cNvSpPr txBox="1"/>
            <p:nvPr/>
          </p:nvSpPr>
          <p:spPr>
            <a:xfrm>
              <a:off x="5743125" y="2990650"/>
              <a:ext cx="9060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Code</a:t>
              </a:r>
              <a:endParaRPr b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Create HQ</a:t>
              </a:r>
              <a:endParaRPr b="1" sz="11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Here’s how: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Find the cheapest road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Build it if it connects 2 areas that couldn’t get to each other before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Repeat until everything connects!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_mst_graph.png"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35" name="Google Shape;435;p50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Here’s how: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Find the cheapest road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Build it if it connects 2 areas that couldn’t get to each other before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Repeat until everything connects!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_mst_graph.png"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0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Here’s how: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Find the cheapest road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Build it if it connects 2 areas that couldn’t get to each other before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Repeat until everything connects!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  <p:pic>
        <p:nvPicPr>
          <p:cNvPr descr="3_mst_graph.png" id="445" name="Google Shape;4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1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This time building the cheapest road wouldn’t connect any new areas together.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It makes a loop!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That’s a waste of money!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  <p:pic>
        <p:nvPicPr>
          <p:cNvPr descr="3_mst_graph.png"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  <p:pic>
        <p:nvPicPr>
          <p:cNvPr descr="4_mst_graph.png" id="456" name="Google Shape;4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2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Keep adding useful roads until all the suburbs can get to each other.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There should only be one route to get between any 2 suburbs!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b_mst_graph.png" id="464" name="Google Shape;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3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Keep adding useful roads until all the suburbs can get to each other.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There should only be one route to get between any 2 suburbs!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5_mst_graph.png"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 txBox="1"/>
          <p:nvPr/>
        </p:nvSpPr>
        <p:spPr>
          <a:xfrm>
            <a:off x="740375" y="14097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Keep adding useful roads until all the suburbs can get to each other.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There should only be one route to get between any 2 suburbs!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6_mst_graph.png"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02830"/>
            <a:ext cx="4520724" cy="30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Our Road Building</a:t>
            </a:r>
            <a:r>
              <a:rPr lang="en-US">
                <a:solidFill>
                  <a:schemeClr val="accent2"/>
                </a:solidFill>
              </a:rPr>
              <a:t> Algorithm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87" name="Google Shape;487;p56"/>
          <p:cNvSpPr txBox="1"/>
          <p:nvPr/>
        </p:nvSpPr>
        <p:spPr>
          <a:xfrm>
            <a:off x="740375" y="1409750"/>
            <a:ext cx="364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We’re done!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Every suburb is connected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There is only 1 route between any 2 suburbs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There are no loops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only used the cheapest roads! So it must be the cheapest!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st_tree.png" id="488" name="Google Shape;4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429959"/>
            <a:ext cx="4520725" cy="295955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6"/>
          <p:cNvSpPr txBox="1"/>
          <p:nvPr/>
        </p:nvSpPr>
        <p:spPr>
          <a:xfrm>
            <a:off x="5743125" y="2922450"/>
            <a:ext cx="906000" cy="44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Code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Create HQ</a:t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2899062" y="1967452"/>
            <a:ext cx="3345900" cy="556914"/>
            <a:chOff x="594362" y="1417377"/>
            <a:chExt cx="3345900" cy="556914"/>
          </a:xfrm>
        </p:grpSpPr>
        <p:cxnSp>
          <p:nvCxnSpPr>
            <p:cNvPr id="293" name="Google Shape;293;p34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4" name="Google Shape;294;p34"/>
            <p:cNvSpPr txBox="1"/>
            <p:nvPr/>
          </p:nvSpPr>
          <p:spPr>
            <a:xfrm>
              <a:off x="594362" y="1417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Cipher Hunt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025" y="2844144"/>
            <a:ext cx="1529475" cy="186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2779650" y="2753100"/>
            <a:ext cx="35847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Find the secret agent!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OPERATION</a:t>
            </a:r>
            <a:r>
              <a:rPr lang="en-US"/>
              <a:t>:  </a:t>
            </a:r>
            <a:r>
              <a:rPr lang="en-US">
                <a:solidFill>
                  <a:schemeClr val="accent2"/>
                </a:solidFill>
              </a:rPr>
              <a:t>Find the secret agent!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656603" y="1191556"/>
            <a:ext cx="182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CONSTRAINTS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799100" y="1071750"/>
            <a:ext cx="624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You’ve found a secret folder, it has some funny documents!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They’re all jiberish and and there are a lot of emoji!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You seem to have a: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Caesar Cipher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Vigenere Cipher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Substitution Cipher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OPERATION</a:t>
            </a:r>
            <a:r>
              <a:rPr lang="en-US"/>
              <a:t>:  </a:t>
            </a:r>
            <a:r>
              <a:rPr lang="en-US">
                <a:solidFill>
                  <a:schemeClr val="accent2"/>
                </a:solidFill>
              </a:rPr>
              <a:t>Find the secret agent!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3656603" y="1191556"/>
            <a:ext cx="182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CONSTRAINTS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799100" y="1071750"/>
            <a:ext cx="421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They seem to be linked! </a:t>
            </a:r>
            <a:endParaRPr b="1" sz="2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Crack the Caesar to get a hint to the Vigenere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Vigenere seems to have some coloured marks. Maybe they’ll be useful!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You’ve got a handy, </a:t>
            </a:r>
            <a:r>
              <a:rPr lang="en-US">
                <a:solidFill>
                  <a:srgbClr val="47AF11"/>
                </a:solidFill>
              </a:rPr>
              <a:t>c</a:t>
            </a:r>
            <a:r>
              <a:rPr lang="en-US">
                <a:solidFill>
                  <a:srgbClr val="2191FB"/>
                </a:solidFill>
              </a:rPr>
              <a:t>o</a:t>
            </a:r>
            <a:r>
              <a:rPr lang="en-US">
                <a:solidFill>
                  <a:srgbClr val="992588"/>
                </a:solidFill>
              </a:rPr>
              <a:t>l</a:t>
            </a:r>
            <a:r>
              <a:rPr lang="en-US">
                <a:solidFill>
                  <a:srgbClr val="EAC435"/>
                </a:solidFill>
              </a:rPr>
              <a:t>o</a:t>
            </a:r>
            <a:r>
              <a:rPr lang="en-US">
                <a:solidFill>
                  <a:srgbClr val="47AF11"/>
                </a:solidFill>
              </a:rPr>
              <a:t>u</a:t>
            </a:r>
            <a:r>
              <a:rPr lang="en-US">
                <a:solidFill>
                  <a:srgbClr val="2191FB"/>
                </a:solidFill>
              </a:rPr>
              <a:t>r</a:t>
            </a:r>
            <a:r>
              <a:rPr lang="en-US">
                <a:solidFill>
                  <a:srgbClr val="992588"/>
                </a:solidFill>
              </a:rPr>
              <a:t>f</a:t>
            </a:r>
            <a:r>
              <a:rPr lang="en-US">
                <a:solidFill>
                  <a:srgbClr val="EAC435"/>
                </a:solidFill>
              </a:rPr>
              <a:t>u</a:t>
            </a:r>
            <a:r>
              <a:rPr lang="en-US">
                <a:solidFill>
                  <a:srgbClr val="47AF11"/>
                </a:solidFill>
              </a:rPr>
              <a:t>l</a:t>
            </a:r>
            <a:r>
              <a:rPr lang="en-US"/>
              <a:t> frequency chart and a lot of </a:t>
            </a:r>
            <a:r>
              <a:rPr b="1" i="1" lang="en-US"/>
              <a:t>emoji</a:t>
            </a:r>
            <a:r>
              <a:rPr lang="en-US"/>
              <a:t>!</a:t>
            </a:r>
            <a:br>
              <a:rPr lang="en-US"/>
            </a:br>
            <a:r>
              <a:rPr lang="en-US"/>
              <a:t>There are some highlighted patches in the substitution cipher!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Find the secret agent and tell them a password!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75" y="1375844"/>
            <a:ext cx="2293144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/>
          <p:nvPr/>
        </p:nvSpPr>
        <p:spPr>
          <a:xfrm>
            <a:off x="5752100" y="2389181"/>
            <a:ext cx="486900" cy="620700"/>
          </a:xfrm>
          <a:prstGeom prst="rect">
            <a:avLst/>
          </a:prstGeom>
          <a:solidFill>
            <a:srgbClr val="2191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6239000" y="2389181"/>
            <a:ext cx="486900" cy="620700"/>
          </a:xfrm>
          <a:prstGeom prst="rect">
            <a:avLst/>
          </a:prstGeom>
          <a:solidFill>
            <a:srgbClr val="9925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6725900" y="2389181"/>
            <a:ext cx="486900" cy="620700"/>
          </a:xfrm>
          <a:prstGeom prst="rect">
            <a:avLst/>
          </a:prstGeom>
          <a:solidFill>
            <a:srgbClr val="8AC00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7212800" y="2389181"/>
            <a:ext cx="486900" cy="620700"/>
          </a:xfrm>
          <a:prstGeom prst="rect">
            <a:avLst/>
          </a:prstGeom>
          <a:solidFill>
            <a:srgbClr val="EAC4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7972600" y="2313431"/>
            <a:ext cx="652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C0000"/>
                </a:solidFill>
                <a:latin typeface="Baloo Chettan"/>
                <a:ea typeface="Baloo Chettan"/>
                <a:cs typeface="Baloo Chettan"/>
                <a:sym typeface="Baloo Chettan"/>
              </a:rPr>
              <a:t>?</a:t>
            </a:r>
            <a:endParaRPr sz="6000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900" y="3313725"/>
            <a:ext cx="19716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Cracking</a:t>
            </a:r>
            <a:r>
              <a:rPr lang="en-US"/>
              <a:t>  </a:t>
            </a:r>
            <a:r>
              <a:rPr lang="en-US">
                <a:solidFill>
                  <a:schemeClr val="accent2"/>
                </a:solidFill>
              </a:rPr>
              <a:t>Caesar Ciphers!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584200" y="98325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584200" y="983250"/>
            <a:ext cx="8229600" cy="37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Caesar Ciphers allow us to </a:t>
            </a:r>
            <a:r>
              <a:rPr lang="en-US">
                <a:solidFill>
                  <a:srgbClr val="000000"/>
                </a:solidFill>
              </a:rPr>
              <a:t>encrypt and decrypt</a:t>
            </a:r>
            <a:r>
              <a:rPr lang="en-US"/>
              <a:t> messages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ZAC</a:t>
            </a:r>
            <a:r>
              <a:rPr lang="en-US" sz="2800">
                <a:solidFill>
                  <a:srgbClr val="000000"/>
                </a:solidFill>
              </a:rPr>
              <a:t> →  </a:t>
            </a:r>
            <a:r>
              <a:rPr b="1" lang="en-US" sz="2800">
                <a:solidFill>
                  <a:srgbClr val="992588"/>
                </a:solidFill>
              </a:rPr>
              <a:t>CDF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92588"/>
                </a:solidFill>
              </a:rPr>
              <a:t>FRGH </a:t>
            </a:r>
            <a:r>
              <a:rPr lang="en-US" sz="2800">
                <a:solidFill>
                  <a:srgbClr val="000000"/>
                </a:solidFill>
              </a:rPr>
              <a:t>→ </a:t>
            </a:r>
            <a:r>
              <a:rPr b="1" lang="en-US" sz="2800">
                <a:solidFill>
                  <a:srgbClr val="47AF11"/>
                </a:solidFill>
              </a:rPr>
              <a:t>CODE</a:t>
            </a:r>
            <a:endParaRPr b="1" sz="2800">
              <a:solidFill>
                <a:srgbClr val="47AF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AC00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92588"/>
                </a:solidFill>
              </a:rPr>
              <a:t>But how do we decrypt if we don’t know the key?</a:t>
            </a:r>
            <a:endParaRPr b="1" sz="20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en-US">
                <a:solidFill>
                  <a:srgbClr val="434343"/>
                </a:solidFill>
              </a:rPr>
              <a:t>There are only 2 words that are only a single letter long! 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en-US">
                <a:solidFill>
                  <a:srgbClr val="434343"/>
                </a:solidFill>
              </a:rPr>
              <a:t>Look for letters that appear a lot!</a:t>
            </a:r>
            <a:r>
              <a:rPr lang="en-US">
                <a:solidFill>
                  <a:srgbClr val="434343"/>
                </a:solidFill>
              </a:rPr>
              <a:t> </a:t>
            </a:r>
            <a:r>
              <a:rPr b="1" lang="en-US">
                <a:solidFill>
                  <a:srgbClr val="434343"/>
                </a:solidFill>
              </a:rPr>
              <a:t> Letters from most to least frequently used are: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34343"/>
                </a:solidFill>
              </a:rPr>
              <a:t>e t a o i n s h r d l c u m w f g y p b v k j x q z</a:t>
            </a:r>
            <a:endParaRPr b="1" sz="2400">
              <a:solidFill>
                <a:srgbClr val="8AC007"/>
              </a:solidFill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097" y="893144"/>
            <a:ext cx="2092629" cy="198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Vigenere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Ciphers!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802350" y="1143544"/>
            <a:ext cx="71718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0000"/>
                </a:solidFill>
              </a:rPr>
              <a:t>Vigenere ciphers are like several Caesar ciphers combined.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0000"/>
                </a:solidFill>
              </a:rPr>
              <a:t>Instead of one rotation key number we have a </a:t>
            </a:r>
            <a:r>
              <a:rPr b="1" lang="en-US" sz="1700">
                <a:solidFill>
                  <a:srgbClr val="000000"/>
                </a:solidFill>
              </a:rPr>
              <a:t>keyword</a:t>
            </a:r>
            <a:r>
              <a:rPr lang="en-US" sz="1700"/>
              <a:t>. eg:</a:t>
            </a:r>
            <a:r>
              <a:rPr lang="en-US" sz="1700">
                <a:solidFill>
                  <a:srgbClr val="000000"/>
                </a:solidFill>
              </a:rPr>
              <a:t> </a:t>
            </a:r>
            <a:r>
              <a:rPr b="1" lang="en-US" sz="1700">
                <a:solidFill>
                  <a:srgbClr val="000000"/>
                </a:solidFill>
              </a:rPr>
              <a:t>“</a:t>
            </a:r>
            <a:r>
              <a:rPr b="1" lang="en-US" sz="1700">
                <a:solidFill>
                  <a:srgbClr val="000000"/>
                </a:solidFill>
              </a:rPr>
              <a:t>gpn</a:t>
            </a:r>
            <a:r>
              <a:rPr b="1" lang="en-US" sz="1700">
                <a:solidFill>
                  <a:srgbClr val="000000"/>
                </a:solidFill>
              </a:rPr>
              <a:t>”</a:t>
            </a:r>
            <a:r>
              <a:rPr lang="en-US" sz="1700">
                <a:solidFill>
                  <a:srgbClr val="000000"/>
                </a:solidFill>
              </a:rPr>
              <a:t>.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/>
              <a:t>	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0000"/>
                </a:solidFill>
              </a:rPr>
              <a:t>“gpn” is a way of telling you the different rotations, 6, 15 and 13.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lang="en-US" sz="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</p:txBody>
      </p:sp>
      <p:graphicFrame>
        <p:nvGraphicFramePr>
          <p:cNvPr id="332" name="Google Shape;332;p38"/>
          <p:cNvGraphicFramePr/>
          <p:nvPr/>
        </p:nvGraphicFramePr>
        <p:xfrm>
          <a:off x="1589050" y="24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{F4AF145C-65CB-4D36-9FE8-9322C0B7D554}</a:tableStyleId>
              </a:tblPr>
              <a:tblGrid>
                <a:gridCol w="1981200"/>
                <a:gridCol w="1981200"/>
                <a:gridCol w="1981200"/>
              </a:tblGrid>
              <a:tr h="2897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Keyword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 hMerge="1"/>
                <a:tc hMerge="1"/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15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13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  <a:tr h="96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</a:tbl>
          </a:graphicData>
        </a:graphic>
      </p:graphicFrame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86" y="3360449"/>
            <a:ext cx="764381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574" y="3360440"/>
            <a:ext cx="771525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374" y="3339018"/>
            <a:ext cx="821531" cy="82153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/>
          <p:nvPr/>
        </p:nvSpPr>
        <p:spPr>
          <a:xfrm>
            <a:off x="7592800" y="3360450"/>
            <a:ext cx="1638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F0000"/>
                </a:solidFill>
              </a:rPr>
              <a:t>The letter a is 0 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lang="en-US" sz="100">
                <a:solidFill>
                  <a:srgbClr val="FF0000"/>
                </a:solidFill>
              </a:rPr>
            </a:b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Vigenere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Ciphers!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584200" y="1011850"/>
            <a:ext cx="42879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rotate through the different letters/keys of the cipher!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So we use different ones on different letters.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</a:t>
            </a:r>
            <a:r>
              <a:rPr lang="en-US"/>
              <a:t>o decrypt a Vigenere Cipher it’s just like decrypting several Caesar ciphers!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 the negative of the key and rotate your cipher wheel backwards.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lang="en-US" sz="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</p:txBody>
      </p:sp>
      <p:graphicFrame>
        <p:nvGraphicFramePr>
          <p:cNvPr id="343" name="Google Shape;343;p39"/>
          <p:cNvGraphicFramePr/>
          <p:nvPr/>
        </p:nvGraphicFramePr>
        <p:xfrm>
          <a:off x="761550" y="3344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{F4AF145C-65CB-4D36-9FE8-9322C0B7D554}</a:tableStyleId>
              </a:tblPr>
              <a:tblGrid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  <a:gridCol w="311425"/>
              </a:tblGrid>
              <a:tr h="21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z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w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y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x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g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h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i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g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z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b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y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h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n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</a:tr>
              <a:tr h="2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-13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-6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</a:rPr>
                        <a:t>-15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21600" marB="21600" marR="28800" marL="288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/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h</a:t>
                      </a:r>
                      <a:endParaRPr b="1" sz="11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i</a:t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i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g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</a:t>
                      </a:r>
                      <a:endParaRPr b="1" sz="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4" name="Google Shape;344;p39"/>
          <p:cNvGraphicFramePr/>
          <p:nvPr/>
        </p:nvGraphicFramePr>
        <p:xfrm>
          <a:off x="5295200" y="104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{F4AF145C-65CB-4D36-9FE8-9322C0B7D554}</a:tableStyleId>
              </a:tblPr>
              <a:tblGrid>
                <a:gridCol w="1162550"/>
                <a:gridCol w="1162550"/>
                <a:gridCol w="1162550"/>
              </a:tblGrid>
              <a:tr h="2154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Keyword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 hMerge="1"/>
                <a:tc hMerge="1"/>
              </a:tr>
              <a:tr h="2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n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15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13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  <a:tr h="81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C0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25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91FB"/>
                    </a:solidFill>
                  </a:tcPr>
                </a:tc>
              </a:tr>
            </a:tbl>
          </a:graphicData>
        </a:graphic>
      </p:graphicFrame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74" y="1854252"/>
            <a:ext cx="689764" cy="70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504" y="1854244"/>
            <a:ext cx="696210" cy="70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518" y="1834913"/>
            <a:ext cx="741335" cy="74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